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439" r:id="rId3"/>
    <p:sldId id="2440" r:id="rId4"/>
    <p:sldId id="2450" r:id="rId5"/>
    <p:sldId id="2449" r:id="rId6"/>
    <p:sldId id="2451" r:id="rId7"/>
    <p:sldId id="2458" r:id="rId8"/>
    <p:sldId id="2443" r:id="rId9"/>
    <p:sldId id="2452" r:id="rId10"/>
    <p:sldId id="2455" r:id="rId11"/>
    <p:sldId id="2456" r:id="rId12"/>
    <p:sldId id="2454" r:id="rId13"/>
    <p:sldId id="2459" r:id="rId14"/>
    <p:sldId id="2441" r:id="rId15"/>
    <p:sldId id="2442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C043"/>
    <a:srgbClr val="038B30"/>
    <a:srgbClr val="2F3342"/>
    <a:srgbClr val="05D74D"/>
    <a:srgbClr val="C0F400"/>
    <a:srgbClr val="05EE55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180" autoAdjust="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0DBF33-E989-41A7-AFA3-3B996FAC2BB4}" type="datetime1">
              <a:rPr lang="es-ES" smtClean="0"/>
              <a:t>08/06/2020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94CC-0ACE-484E-AAA9-7E34123DAA4A}" type="datetime1">
              <a:rPr lang="es-ES" smtClean="0"/>
              <a:pPr/>
              <a:t>08/06/2020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8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0603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0088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4940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5762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199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86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827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3BE989-76B8-4F13-9267-01FDA45C437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6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660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3BE989-76B8-4F13-9267-01FDA45C437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65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7071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4041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51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3">
            <a:extLst>
              <a:ext uri="{FF2B5EF4-FFF2-40B4-BE49-F238E27FC236}">
                <a16:creationId xmlns:a16="http://schemas.microsoft.com/office/drawing/2014/main" xmlns="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texto 4">
            <a:extLst>
              <a:ext uri="{FF2B5EF4-FFF2-40B4-BE49-F238E27FC236}">
                <a16:creationId xmlns:a16="http://schemas.microsoft.com/office/drawing/2014/main" xmlns="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6" name="Marcador de posición de contenido 5">
            <a:extLst>
              <a:ext uri="{FF2B5EF4-FFF2-40B4-BE49-F238E27FC236}">
                <a16:creationId xmlns:a16="http://schemas.microsoft.com/office/drawing/2014/main" xmlns="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xmlns="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xmlns="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xmlns="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xmlns="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xmlns="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xmlns="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xmlns="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3" name="Rectángulo 12" hidden="1">
            <a:extLst>
              <a:ext uri="{FF2B5EF4-FFF2-40B4-BE49-F238E27FC236}">
                <a16:creationId xmlns:a16="http://schemas.microsoft.com/office/drawing/2014/main" xmlns="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es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xmlns="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xmlns="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xmlns="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xmlns="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xmlns="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xmlns="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3">
            <a:extLst>
              <a:ext uri="{FF2B5EF4-FFF2-40B4-BE49-F238E27FC236}">
                <a16:creationId xmlns:a16="http://schemas.microsoft.com/office/drawing/2014/main" xmlns="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xmlns="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1" name="Marcador de posición de texto 2">
            <a:extLst>
              <a:ext uri="{FF2B5EF4-FFF2-40B4-BE49-F238E27FC236}">
                <a16:creationId xmlns:a16="http://schemas.microsoft.com/office/drawing/2014/main" xmlns="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contenido 3">
            <a:extLst>
              <a:ext uri="{FF2B5EF4-FFF2-40B4-BE49-F238E27FC236}">
                <a16:creationId xmlns:a16="http://schemas.microsoft.com/office/drawing/2014/main" xmlns="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6" name="Marcador de posición de imagen 13">
            <a:extLst>
              <a:ext uri="{FF2B5EF4-FFF2-40B4-BE49-F238E27FC236}">
                <a16:creationId xmlns:a16="http://schemas.microsoft.com/office/drawing/2014/main" xmlns="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xmlns="" id="{A43A44DE-9B7B-49B8-AE13-95164A3FA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 rtl="0">
              <a:defRPr sz="2800"/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xmlns="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3">
            <a:extLst>
              <a:ext uri="{FF2B5EF4-FFF2-40B4-BE49-F238E27FC236}">
                <a16:creationId xmlns:a16="http://schemas.microsoft.com/office/drawing/2014/main" xmlns="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 rtl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Una sola esquina cortada 7">
            <a:extLst>
              <a:ext uri="{FF2B5EF4-FFF2-40B4-BE49-F238E27FC236}">
                <a16:creationId xmlns:a16="http://schemas.microsoft.com/office/drawing/2014/main" xmlns="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xmlns="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xmlns="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openxmlformats.org/officeDocument/2006/relationships/image" Target="../media/image11.jpg"/><Relationship Id="rId10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Edificio abstracto" title="Edificio abstracto">
            <a:extLst>
              <a:ext uri="{FF2B5EF4-FFF2-40B4-BE49-F238E27FC236}">
                <a16:creationId xmlns:a16="http://schemas.microsoft.com/office/drawing/2014/main" xmlns="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52281" y="-108636"/>
            <a:ext cx="12263015" cy="6858000"/>
          </a:xfr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665" y="-114304"/>
            <a:ext cx="12444281" cy="751574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</a:extLst>
          </p:cNvPr>
          <p:cNvSpPr/>
          <p:nvPr/>
        </p:nvSpPr>
        <p:spPr>
          <a:xfrm>
            <a:off x="-261665" y="-114304"/>
            <a:ext cx="12444281" cy="751574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</a:extLst>
          </p:cNvPr>
          <p:cNvGrpSpPr/>
          <p:nvPr/>
        </p:nvGrpSpPr>
        <p:grpSpPr>
          <a:xfrm flipH="1">
            <a:off x="2483445" y="1253264"/>
            <a:ext cx="7489405" cy="4316146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7819" y="1793479"/>
            <a:ext cx="5459324" cy="1103018"/>
          </a:xfrm>
        </p:spPr>
        <p:txBody>
          <a:bodyPr rtlCol="0">
            <a:noAutofit/>
          </a:bodyPr>
          <a:lstStyle/>
          <a:p>
            <a:r>
              <a:rPr lang="pt-BR" sz="3600" dirty="0"/>
              <a:t>Comunidad Java </a:t>
            </a:r>
            <a:r>
              <a:rPr lang="es-MX" sz="3600" dirty="0" smtClean="0"/>
              <a:t>Full</a:t>
            </a:r>
            <a:r>
              <a:rPr lang="pt-BR" sz="3600" dirty="0" smtClean="0"/>
              <a:t> </a:t>
            </a:r>
            <a:r>
              <a:rPr lang="pt-BR" sz="3600" dirty="0"/>
              <a:t>Stack Nicaragua</a:t>
            </a:r>
            <a:endParaRPr lang="es-ES" sz="3600" dirty="0">
              <a:solidFill>
                <a:srgbClr val="2F3342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xmlns="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394" y="2755557"/>
            <a:ext cx="6609256" cy="450503"/>
          </a:xfrm>
        </p:spPr>
        <p:txBody>
          <a:bodyPr rtlCol="0"/>
          <a:lstStyle/>
          <a:p>
            <a:pPr rtl="0"/>
            <a:r>
              <a:rPr lang="es-ES" dirty="0" smtClean="0">
                <a:solidFill>
                  <a:srgbClr val="2F3342"/>
                </a:solidFill>
              </a:rPr>
              <a:t>Curso de Java</a:t>
            </a:r>
            <a:endParaRPr lang="es-ES" dirty="0">
              <a:solidFill>
                <a:srgbClr val="2F334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51" y="3307030"/>
            <a:ext cx="1982049" cy="1967968"/>
          </a:xfrm>
          <a:prstGeom prst="rect">
            <a:avLst/>
          </a:prstGeom>
        </p:spPr>
      </p:pic>
      <p:sp>
        <p:nvSpPr>
          <p:cNvPr id="12" name="Subtítulo 6">
            <a:extLst>
              <a:ext uri="{FF2B5EF4-FFF2-40B4-BE49-F238E27FC236}">
                <a16:creationId xmlns:a16="http://schemas.microsoft.com/office/drawing/2014/main" xmlns="" id="{9935280A-EBD5-4EFA-81A0-313C85F987EC}"/>
              </a:ext>
            </a:extLst>
          </p:cNvPr>
          <p:cNvSpPr txBox="1">
            <a:spLocks/>
          </p:cNvSpPr>
          <p:nvPr/>
        </p:nvSpPr>
        <p:spPr>
          <a:xfrm>
            <a:off x="5601273" y="3107494"/>
            <a:ext cx="2121957" cy="2981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smtClean="0">
                <a:solidFill>
                  <a:srgbClr val="05D74D"/>
                </a:solidFill>
              </a:rPr>
              <a:t>Quinta Sesión</a:t>
            </a:r>
            <a:endParaRPr lang="es-ES" sz="1600" dirty="0">
              <a:solidFill>
                <a:srgbClr val="05D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71" y="0"/>
            <a:ext cx="9710624" cy="1189038"/>
          </a:xfrm>
        </p:spPr>
        <p:txBody>
          <a:bodyPr rtlCol="0"/>
          <a:lstStyle/>
          <a:p>
            <a:r>
              <a:rPr lang="es-MX" dirty="0" smtClean="0">
                <a:solidFill>
                  <a:schemeClr val="tx1"/>
                </a:solidFill>
              </a:rPr>
              <a:t>Conexión </a:t>
            </a:r>
            <a:r>
              <a:rPr lang="es-MX" dirty="0" smtClean="0">
                <a:solidFill>
                  <a:schemeClr val="tx1"/>
                </a:solidFill>
              </a:rPr>
              <a:t>A BASES DE DATOS en </a:t>
            </a:r>
            <a:endParaRPr lang="es-ES" sz="280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>
                <a:solidFill>
                  <a:schemeClr val="tx1"/>
                </a:solidFill>
              </a:rPr>
              <a:t>2</a:t>
            </a: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endParaRPr lang="es-ES" dirty="0">
              <a:solidFill>
                <a:schemeClr val="tx1"/>
              </a:solidFill>
            </a:endParaRPr>
          </a:p>
          <a:p>
            <a:pPr algn="ctr" rtl="0"/>
            <a:r>
              <a:rPr lang="es-ES" dirty="0">
                <a:solidFill>
                  <a:schemeClr val="tx1"/>
                </a:solidFill>
              </a:rPr>
              <a:t>+</a:t>
            </a:r>
          </a:p>
          <a:p>
            <a:pPr algn="ctr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>
                <a:solidFill>
                  <a:schemeClr val="tx1"/>
                </a:solidFill>
              </a:rPr>
              <a:pPr rtl="0"/>
              <a:t>10</a:t>
            </a:fld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8566691" y="275799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5D7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7" y="1130982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s-MX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*JDBC</a:t>
            </a:r>
            <a:r>
              <a:rPr lang="es-MX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= Java </a:t>
            </a:r>
            <a:r>
              <a:rPr lang="es-MX" dirty="0" err="1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DataBase</a:t>
            </a:r>
            <a:r>
              <a:rPr lang="es-MX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 err="1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Connectivity</a:t>
            </a:r>
            <a:r>
              <a:rPr lang="es-MX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nos ofrece interfaces </a:t>
            </a:r>
            <a:endParaRPr lang="es-MX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</a:t>
            </a:r>
            <a:r>
              <a:rPr lang="es-MX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Conectividad </a:t>
            </a:r>
            <a:r>
              <a:rPr lang="es-MX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 múltiples bases de datos </a:t>
            </a:r>
            <a:r>
              <a:rPr lang="es-MX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</a:t>
            </a:r>
            <a:r>
              <a:rPr lang="es-MX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terceros a través de </a:t>
            </a:r>
            <a:r>
              <a:rPr lang="es-MX" b="1" i="1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drivers</a:t>
            </a:r>
          </a:p>
          <a:p>
            <a:pPr algn="just">
              <a:lnSpc>
                <a:spcPct val="150000"/>
              </a:lnSpc>
            </a:pPr>
            <a:endParaRPr lang="es-ES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</a:t>
            </a:r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Tipos de Drives</a:t>
            </a:r>
          </a:p>
          <a:p>
            <a:pPr algn="just">
              <a:lnSpc>
                <a:spcPct val="150000"/>
              </a:lnSpc>
            </a:pPr>
            <a:endParaRPr lang="es-E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>
                <a:solidFill>
                  <a:schemeClr val="tx1"/>
                </a:solidFill>
              </a:rPr>
              <a:t>Lista de drivers disponibles para JDBC </a:t>
            </a:r>
          </a:p>
          <a:p>
            <a:r>
              <a:rPr lang="es-MX" dirty="0" smtClean="0">
                <a:solidFill>
                  <a:schemeClr val="tx1"/>
                </a:solidFill>
              </a:rPr>
              <a:t>		</a:t>
            </a:r>
            <a:r>
              <a:rPr lang="es-MX" dirty="0">
                <a:solidFill>
                  <a:srgbClr val="1155CC"/>
                </a:solidFill>
                <a:latin typeface="Times New Roman" panose="02020603050405020304" pitchFamily="18" charset="0"/>
              </a:rPr>
              <a:t> http://</a:t>
            </a:r>
            <a:r>
              <a:rPr lang="es-MX" dirty="0" smtClean="0">
                <a:solidFill>
                  <a:srgbClr val="1155CC"/>
                </a:solidFill>
                <a:latin typeface="Times New Roman" panose="02020603050405020304" pitchFamily="18" charset="0"/>
              </a:rPr>
              <a:t>www.oracle.com/technetwork/java/index-136695.html</a:t>
            </a:r>
            <a:endParaRPr lang="es-MX" dirty="0">
              <a:solidFill>
                <a:schemeClr val="tx1"/>
              </a:solidFill>
            </a:endParaRPr>
          </a:p>
          <a:p>
            <a:endParaRPr lang="es-MX" dirty="0" smtClean="0">
              <a:solidFill>
                <a:schemeClr val="tx1"/>
              </a:solidFill>
            </a:endParaRPr>
          </a:p>
          <a:p>
            <a:r>
              <a:rPr lang="es-MX" dirty="0" smtClean="0">
                <a:solidFill>
                  <a:schemeClr val="tx1"/>
                </a:solidFill>
              </a:rPr>
              <a:t>Driver </a:t>
            </a:r>
            <a:r>
              <a:rPr lang="es-MX" dirty="0">
                <a:solidFill>
                  <a:schemeClr val="tx1"/>
                </a:solidFill>
              </a:rPr>
              <a:t>para </a:t>
            </a:r>
            <a:r>
              <a:rPr lang="es-MX" dirty="0" err="1">
                <a:solidFill>
                  <a:schemeClr val="tx1"/>
                </a:solidFill>
              </a:rPr>
              <a:t>Mysql</a:t>
            </a:r>
            <a:r>
              <a:rPr lang="es-MX" dirty="0">
                <a:solidFill>
                  <a:schemeClr val="tx1"/>
                </a:solidFill>
              </a:rPr>
              <a:t> (</a:t>
            </a:r>
            <a:r>
              <a:rPr lang="es-MX" dirty="0" err="1">
                <a:solidFill>
                  <a:schemeClr val="tx1"/>
                </a:solidFill>
              </a:rPr>
              <a:t>Connector</a:t>
            </a:r>
            <a:r>
              <a:rPr lang="es-MX" dirty="0">
                <a:solidFill>
                  <a:schemeClr val="tx1"/>
                </a:solidFill>
              </a:rPr>
              <a:t>/J 5.1</a:t>
            </a:r>
            <a:r>
              <a:rPr lang="es-MX" dirty="0" smtClean="0">
                <a:solidFill>
                  <a:schemeClr val="tx1"/>
                </a:solidFill>
              </a:rPr>
              <a:t>) </a:t>
            </a:r>
            <a:endParaRPr lang="es-MX" dirty="0">
              <a:solidFill>
                <a:schemeClr val="tx1"/>
              </a:solidFill>
            </a:endParaRPr>
          </a:p>
          <a:p>
            <a:r>
              <a:rPr lang="es-MX" dirty="0" smtClean="0">
                <a:solidFill>
                  <a:schemeClr val="tx1"/>
                </a:solidFill>
              </a:rPr>
              <a:t>		</a:t>
            </a:r>
            <a:r>
              <a:rPr lang="es-MX" dirty="0">
                <a:solidFill>
                  <a:srgbClr val="1155CC"/>
                </a:solidFill>
                <a:latin typeface="Times New Roman" panose="02020603050405020304" pitchFamily="18" charset="0"/>
              </a:rPr>
              <a:t> </a:t>
            </a:r>
            <a:r>
              <a:rPr lang="es-MX" dirty="0" smtClean="0">
                <a:solidFill>
                  <a:srgbClr val="1155CC"/>
                </a:solidFill>
                <a:latin typeface="Times New Roman" panose="02020603050405020304" pitchFamily="18" charset="0"/>
              </a:rPr>
              <a:t>https</a:t>
            </a:r>
            <a:r>
              <a:rPr lang="es-MX" dirty="0">
                <a:solidFill>
                  <a:srgbClr val="1155CC"/>
                </a:solidFill>
                <a:latin typeface="Times New Roman" panose="02020603050405020304" pitchFamily="18" charset="0"/>
              </a:rPr>
              <a:t>://</a:t>
            </a:r>
            <a:r>
              <a:rPr lang="es-MX" dirty="0" smtClean="0">
                <a:solidFill>
                  <a:srgbClr val="1155CC"/>
                </a:solidFill>
                <a:latin typeface="Times New Roman" panose="02020603050405020304" pitchFamily="18" charset="0"/>
              </a:rPr>
              <a:t>dev.mysql.com/downloads/connector/j/5.1.html</a:t>
            </a:r>
            <a:endParaRPr lang="es-E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8" y="4557582"/>
            <a:ext cx="2014694" cy="20003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93" y="2525651"/>
            <a:ext cx="7175667" cy="20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36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77" y="-32628"/>
            <a:ext cx="9710624" cy="1189038"/>
          </a:xfrm>
        </p:spPr>
        <p:txBody>
          <a:bodyPr rtlCol="0"/>
          <a:lstStyle/>
          <a:p>
            <a:r>
              <a:rPr lang="es-MX" dirty="0" smtClean="0"/>
              <a:t>Tipos de </a:t>
            </a:r>
            <a:r>
              <a:rPr lang="es-MX" dirty="0" smtClean="0"/>
              <a:t>conexión </a:t>
            </a:r>
            <a:r>
              <a:rPr lang="es-MX" dirty="0" smtClean="0"/>
              <a:t>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684887" y="245908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7" y="1130982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i="1" dirty="0" err="1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DriverManager</a:t>
            </a:r>
            <a:r>
              <a:rPr lang="es-MX" b="1" i="1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nos </a:t>
            </a:r>
            <a:r>
              <a:rPr lang="es-MX" b="1" i="1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permite </a:t>
            </a:r>
            <a:r>
              <a:rPr lang="es-MX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conectar </a:t>
            </a:r>
            <a:r>
              <a:rPr lang="es-MX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 una base de datos </a:t>
            </a:r>
            <a:r>
              <a:rPr lang="es-MX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 través </a:t>
            </a:r>
            <a:r>
              <a:rPr lang="es-MX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una </a:t>
            </a:r>
            <a:r>
              <a:rPr lang="es-MX" dirty="0" err="1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url</a:t>
            </a:r>
            <a:r>
              <a:rPr lang="es-MX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jdbc</a:t>
            </a:r>
            <a:r>
              <a:rPr lang="es-MX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</a:t>
            </a:r>
          </a:p>
          <a:p>
            <a:endParaRPr lang="es-MX" sz="1200" b="1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i="1" dirty="0" err="1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DataSource</a:t>
            </a:r>
            <a:r>
              <a:rPr lang="es-MX" b="1" i="1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interfaz </a:t>
            </a:r>
            <a:r>
              <a:rPr lang="es-MX" b="1" i="1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más </a:t>
            </a:r>
            <a:r>
              <a:rPr lang="es-MX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avanzado</a:t>
            </a:r>
            <a:r>
              <a:rPr lang="es-MX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permite ser transparente a nuestra </a:t>
            </a:r>
            <a:r>
              <a:rPr lang="es-MX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aplicación.</a:t>
            </a:r>
          </a:p>
          <a:p>
            <a:endParaRPr lang="es-MX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731" y="2320020"/>
            <a:ext cx="6781800" cy="38481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357990" y="3244306"/>
            <a:ext cx="18277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Pasos para </a:t>
            </a:r>
          </a:p>
          <a:p>
            <a:r>
              <a:rPr lang="es-MX" sz="24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Conectarse</a:t>
            </a:r>
          </a:p>
          <a:p>
            <a:r>
              <a:rPr lang="es-MX" sz="24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 una BD</a:t>
            </a:r>
            <a:endParaRPr lang="es-MX" sz="24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54" y="2932136"/>
            <a:ext cx="2014694" cy="20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833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58" y="18516"/>
            <a:ext cx="9710624" cy="1189038"/>
          </a:xfrm>
        </p:spPr>
        <p:txBody>
          <a:bodyPr rtlCol="0"/>
          <a:lstStyle/>
          <a:p>
            <a:r>
              <a:rPr lang="es-MX" dirty="0" smtClean="0"/>
              <a:t>CONSULTAS Y RESULTADOS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8346036" y="304468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6" y="1130982"/>
            <a:ext cx="10827371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 smtClean="0"/>
          </a:p>
          <a:p>
            <a:pPr algn="ctr" rtl="0"/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721897" y="1284126"/>
            <a:ext cx="1147010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</a:t>
            </a:r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STATEMENT</a:t>
            </a:r>
            <a:endParaRPr lang="es-MX" b="1" dirty="0" smtClean="0">
              <a:solidFill>
                <a:srgbClr val="04C043"/>
              </a:solidFill>
            </a:endParaRPr>
          </a:p>
          <a:p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	</a:t>
            </a:r>
            <a:r>
              <a:rPr lang="es-MX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</a:t>
            </a:r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Nos </a:t>
            </a:r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provee de métodos para ejecutar </a:t>
            </a:r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consultas </a:t>
            </a:r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 la base de datos. </a:t>
            </a:r>
          </a:p>
          <a:p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	</a:t>
            </a:r>
            <a:r>
              <a:rPr lang="es-MX" sz="16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</a:t>
            </a:r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Recibe </a:t>
            </a:r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las consultas como  un </a:t>
            </a:r>
            <a:r>
              <a:rPr lang="es-MX" sz="1600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String</a:t>
            </a:r>
            <a:r>
              <a:rPr lang="es-MX" sz="1600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	</a:t>
            </a:r>
            <a:r>
              <a:rPr lang="es-MX" sz="16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</a:t>
            </a:r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Genera</a:t>
            </a:r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tras la ejecución de una </a:t>
            </a:r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consulta, un </a:t>
            </a:r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 de tipo </a:t>
            </a:r>
            <a:r>
              <a:rPr lang="es-MX" sz="1600" b="1" i="1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ResultSet</a:t>
            </a:r>
            <a:r>
              <a:rPr lang="es-MX" sz="1600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endParaRPr lang="es-MX" sz="1600" b="1" i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b="1" dirty="0" smtClean="0">
              <a:solidFill>
                <a:srgbClr val="F33784"/>
              </a:solidFill>
              <a:latin typeface="Arial Black" panose="020B0A04020102020204" pitchFamily="34" charset="0"/>
            </a:endParaRPr>
          </a:p>
          <a:p>
            <a:endParaRPr lang="es-MX" b="1" dirty="0">
              <a:solidFill>
                <a:srgbClr val="F33784"/>
              </a:solidFill>
              <a:latin typeface="Arial Black" panose="020B0A04020102020204" pitchFamily="34" charset="0"/>
            </a:endParaRPr>
          </a:p>
          <a:p>
            <a:endParaRPr lang="es-MX" b="1" dirty="0" smtClean="0">
              <a:solidFill>
                <a:srgbClr val="F33784"/>
              </a:solidFill>
              <a:latin typeface="Arial Black" panose="020B0A04020102020204" pitchFamily="34" charset="0"/>
            </a:endParaRPr>
          </a:p>
          <a:p>
            <a:endParaRPr lang="es-MX" b="1" dirty="0" smtClean="0">
              <a:solidFill>
                <a:srgbClr val="F33784"/>
              </a:solidFill>
              <a:latin typeface="Arial Black" panose="020B0A04020102020204" pitchFamily="34" charset="0"/>
            </a:endParaRPr>
          </a:p>
          <a:p>
            <a:endParaRPr lang="es-MX" b="1" dirty="0">
              <a:solidFill>
                <a:srgbClr val="F33784"/>
              </a:solidFill>
              <a:latin typeface="Arial Black" panose="020B0A04020102020204" pitchFamily="34" charset="0"/>
            </a:endParaRPr>
          </a:p>
          <a:p>
            <a:endParaRPr lang="es-MX" b="1" dirty="0" smtClean="0">
              <a:solidFill>
                <a:srgbClr val="F33784"/>
              </a:solidFill>
              <a:latin typeface="Arial Black" panose="020B0A04020102020204" pitchFamily="34" charset="0"/>
            </a:endParaRPr>
          </a:p>
          <a:p>
            <a:endParaRPr lang="es-MX" b="1" dirty="0">
              <a:solidFill>
                <a:srgbClr val="F33784"/>
              </a:solidFill>
              <a:latin typeface="Arial Black" panose="020B0A04020102020204" pitchFamily="34" charset="0"/>
            </a:endParaRPr>
          </a:p>
          <a:p>
            <a:r>
              <a:rPr lang="es-MX" dirty="0">
                <a:solidFill>
                  <a:srgbClr val="121867"/>
                </a:solidFill>
                <a:latin typeface="Arial" panose="020B0604020202020204" pitchFamily="34" charset="0"/>
              </a:rPr>
              <a:t>▸ </a:t>
            </a:r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RESULTSET </a:t>
            </a:r>
            <a:endParaRPr lang="es-MX" b="1" dirty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sz="1600" dirty="0" smtClean="0">
                <a:solidFill>
                  <a:srgbClr val="121867"/>
                </a:solidFill>
                <a:latin typeface="Arial" panose="020B0604020202020204" pitchFamily="34" charset="0"/>
              </a:rPr>
              <a:t>                </a:t>
            </a:r>
            <a:r>
              <a:rPr lang="es-MX" sz="1600" dirty="0" smtClean="0">
                <a:solidFill>
                  <a:srgbClr val="04C043"/>
                </a:solidFill>
                <a:latin typeface="Arial" panose="020B0604020202020204" pitchFamily="34" charset="0"/>
              </a:rPr>
              <a:t>*</a:t>
            </a:r>
            <a:r>
              <a:rPr lang="es-MX" sz="1600" dirty="0" smtClean="0">
                <a:solidFill>
                  <a:srgbClr val="121867"/>
                </a:solidFill>
                <a:latin typeface="Arial" panose="020B0604020202020204" pitchFamily="34" charset="0"/>
              </a:rPr>
              <a:t> </a:t>
            </a:r>
            <a:r>
              <a:rPr lang="es-MX" sz="1600" dirty="0">
                <a:latin typeface="Arial" panose="020B0604020202020204" pitchFamily="34" charset="0"/>
              </a:rPr>
              <a:t>Recoge los resultados que devuelve una </a:t>
            </a:r>
            <a:r>
              <a:rPr lang="es-MX" sz="1600" dirty="0" smtClean="0">
                <a:latin typeface="Arial" panose="020B0604020202020204" pitchFamily="34" charset="0"/>
              </a:rPr>
              <a:t>consulta</a:t>
            </a:r>
            <a:r>
              <a:rPr lang="es-MX" sz="1600" dirty="0">
                <a:latin typeface="Arial" panose="020B0604020202020204" pitchFamily="34" charset="0"/>
              </a:rPr>
              <a:t>. </a:t>
            </a:r>
          </a:p>
          <a:p>
            <a:r>
              <a:rPr lang="es-MX" sz="1600" dirty="0" smtClean="0">
                <a:latin typeface="Arial" panose="020B0604020202020204" pitchFamily="34" charset="0"/>
              </a:rPr>
              <a:t>                * </a:t>
            </a:r>
            <a:r>
              <a:rPr lang="es-MX" sz="1600" dirty="0">
                <a:latin typeface="Arial" panose="020B0604020202020204" pitchFamily="34" charset="0"/>
              </a:rPr>
              <a:t>Tiene una estructura de </a:t>
            </a:r>
            <a:r>
              <a:rPr lang="es-MX" sz="1600" b="1" i="1" dirty="0">
                <a:latin typeface="Arial" panose="020B0604020202020204" pitchFamily="34" charset="0"/>
              </a:rPr>
              <a:t>cursor</a:t>
            </a:r>
            <a:r>
              <a:rPr lang="es-MX" sz="1600" b="1" i="1" dirty="0" smtClean="0">
                <a:latin typeface="Arial" panose="020B0604020202020204" pitchFamily="34" charset="0"/>
              </a:rPr>
              <a:t>.</a:t>
            </a:r>
          </a:p>
          <a:p>
            <a:r>
              <a:rPr lang="es-MX" sz="1600" b="1" i="1" dirty="0">
                <a:latin typeface="Arial" panose="020B0604020202020204" pitchFamily="34" charset="0"/>
              </a:rPr>
              <a:t>	</a:t>
            </a:r>
            <a:r>
              <a:rPr lang="es-MX" sz="1600" b="1" i="1" dirty="0" smtClean="0">
                <a:latin typeface="Arial" panose="020B0604020202020204" pitchFamily="34" charset="0"/>
              </a:rPr>
              <a:t>* </a:t>
            </a:r>
            <a:r>
              <a:rPr lang="es-MX" i="1" dirty="0" err="1" smtClean="0"/>
              <a:t>previous</a:t>
            </a:r>
            <a:r>
              <a:rPr lang="es-MX" i="1" dirty="0"/>
              <a:t>,</a:t>
            </a:r>
            <a:r>
              <a:rPr lang="es-MX" dirty="0" smtClean="0"/>
              <a:t> </a:t>
            </a:r>
            <a:r>
              <a:rPr lang="es-MX" i="1" dirty="0" err="1" smtClean="0"/>
              <a:t>first</a:t>
            </a:r>
            <a:r>
              <a:rPr lang="es-MX" i="1" dirty="0" smtClean="0"/>
              <a:t>, </a:t>
            </a:r>
            <a:r>
              <a:rPr lang="es-MX" i="1" dirty="0" err="1" smtClean="0"/>
              <a:t>last</a:t>
            </a:r>
            <a:r>
              <a:rPr lang="es-MX" i="1" dirty="0" smtClean="0"/>
              <a:t> , </a:t>
            </a:r>
            <a:r>
              <a:rPr lang="es-MX" i="1" dirty="0" err="1" smtClean="0"/>
              <a:t>beforeFirst</a:t>
            </a:r>
            <a:r>
              <a:rPr lang="es-MX" i="1" dirty="0" smtClean="0"/>
              <a:t>, </a:t>
            </a:r>
            <a:r>
              <a:rPr lang="es-MX" i="1" dirty="0" err="1" smtClean="0"/>
              <a:t>afterLast</a:t>
            </a:r>
            <a:r>
              <a:rPr lang="es-MX" i="1" dirty="0" smtClean="0"/>
              <a:t> , </a:t>
            </a:r>
            <a:r>
              <a:rPr lang="es-MX" i="1" dirty="0" err="1" smtClean="0"/>
              <a:t>relative</a:t>
            </a:r>
            <a:r>
              <a:rPr lang="es-MX" i="1" dirty="0" smtClean="0"/>
              <a:t>(</a:t>
            </a:r>
            <a:r>
              <a:rPr lang="es-MX" i="1" dirty="0" err="1" smtClean="0"/>
              <a:t>int</a:t>
            </a:r>
            <a:r>
              <a:rPr lang="es-MX" i="1" dirty="0" smtClean="0"/>
              <a:t>),</a:t>
            </a:r>
            <a:r>
              <a:rPr lang="es-MX" dirty="0" smtClean="0"/>
              <a:t> </a:t>
            </a:r>
            <a:r>
              <a:rPr lang="es-MX" i="1" dirty="0" err="1"/>
              <a:t>abosulte</a:t>
            </a:r>
            <a:r>
              <a:rPr lang="es-MX" i="1" dirty="0"/>
              <a:t>(</a:t>
            </a:r>
            <a:r>
              <a:rPr lang="es-MX" i="1" dirty="0" err="1"/>
              <a:t>int</a:t>
            </a:r>
            <a:r>
              <a:rPr lang="es-MX" i="1" dirty="0"/>
              <a:t>)</a:t>
            </a:r>
            <a:endParaRPr lang="es-MX" sz="1600" i="1" dirty="0">
              <a:latin typeface="Arial" panose="020B0604020202020204" pitchFamily="34" charset="0"/>
            </a:endParaRPr>
          </a:p>
          <a:p>
            <a:r>
              <a:rPr lang="es-MX" sz="1600" dirty="0" smtClean="0">
                <a:latin typeface="Arial" panose="020B0604020202020204" pitchFamily="34" charset="0"/>
              </a:rPr>
              <a:t>                * Podemos </a:t>
            </a:r>
            <a:r>
              <a:rPr lang="es-MX" sz="1600" b="1" i="1" dirty="0">
                <a:latin typeface="Arial" panose="020B0604020202020204" pitchFamily="34" charset="0"/>
              </a:rPr>
              <a:t>navegar fila a fila, extrayendo </a:t>
            </a:r>
            <a:r>
              <a:rPr lang="es-MX" sz="1600" b="1" i="1" dirty="0" smtClean="0">
                <a:latin typeface="Arial" panose="020B0604020202020204" pitchFamily="34" charset="0"/>
              </a:rPr>
              <a:t>los </a:t>
            </a:r>
            <a:r>
              <a:rPr lang="es-MX" sz="1600" dirty="0" smtClean="0">
                <a:latin typeface="Arial" panose="020B0604020202020204" pitchFamily="34" charset="0"/>
              </a:rPr>
              <a:t>resultados </a:t>
            </a:r>
            <a:r>
              <a:rPr lang="es-MX" sz="1600" dirty="0">
                <a:latin typeface="Arial" panose="020B0604020202020204" pitchFamily="34" charset="0"/>
              </a:rPr>
              <a:t>con los métodos </a:t>
            </a:r>
            <a:r>
              <a:rPr lang="es-MX" sz="1600" dirty="0" err="1" smtClean="0">
                <a:latin typeface="Arial" panose="020B0604020202020204" pitchFamily="34" charset="0"/>
              </a:rPr>
              <a:t>getABC</a:t>
            </a:r>
            <a:r>
              <a:rPr lang="es-MX" sz="1600" dirty="0" smtClean="0">
                <a:latin typeface="Arial" panose="020B0604020202020204" pitchFamily="34" charset="0"/>
              </a:rPr>
              <a:t>.</a:t>
            </a:r>
            <a:endParaRPr lang="es-MX" sz="1600" b="1" i="1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b="1" dirty="0" smtClean="0">
              <a:latin typeface="Consolas" panose="020B0609020204030204" pitchFamily="49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7" y="53720"/>
            <a:ext cx="1437408" cy="142719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19" y="2958647"/>
            <a:ext cx="69437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293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58" y="18516"/>
            <a:ext cx="9710624" cy="1189038"/>
          </a:xfrm>
        </p:spPr>
        <p:txBody>
          <a:bodyPr rtlCol="0"/>
          <a:lstStyle/>
          <a:p>
            <a:r>
              <a:rPr lang="es-MX" dirty="0" smtClean="0"/>
              <a:t>CONSULTAS Y RESULTADOS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8346036" y="304468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6" y="1130982"/>
            <a:ext cx="10827371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 smtClean="0"/>
          </a:p>
          <a:p>
            <a:pPr algn="ctr" rtl="0"/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645811" y="1284542"/>
            <a:ext cx="1147010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</a:t>
            </a:r>
            <a:r>
              <a:rPr lang="es-MX" b="1" dirty="0"/>
              <a:t> </a:t>
            </a:r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PREPAREDSTATEMENT</a:t>
            </a:r>
          </a:p>
          <a:p>
            <a:r>
              <a:rPr lang="es-MX" dirty="0" smtClean="0">
                <a:solidFill>
                  <a:srgbClr val="04C043"/>
                </a:solidFill>
              </a:rPr>
              <a:t>  	*</a:t>
            </a:r>
            <a:r>
              <a:rPr lang="es-MX" dirty="0" smtClean="0"/>
              <a:t>En </a:t>
            </a:r>
            <a:r>
              <a:rPr lang="es-MX" dirty="0"/>
              <a:t>lugar de contactaran los parámetros </a:t>
            </a:r>
            <a:r>
              <a:rPr lang="es-MX" dirty="0" smtClean="0"/>
              <a:t>en una </a:t>
            </a:r>
            <a:r>
              <a:rPr lang="es-MX" dirty="0"/>
              <a:t>consulta SQL</a:t>
            </a:r>
            <a:r>
              <a:rPr lang="es-MX" dirty="0" smtClean="0"/>
              <a:t>,</a:t>
            </a:r>
          </a:p>
          <a:p>
            <a:r>
              <a:rPr lang="es-MX" dirty="0"/>
              <a:t>	</a:t>
            </a:r>
            <a:r>
              <a:rPr lang="es-MX" dirty="0" smtClean="0"/>
              <a:t>		 </a:t>
            </a:r>
            <a:r>
              <a:rPr lang="es-MX" dirty="0"/>
              <a:t>indicamos los «</a:t>
            </a:r>
            <a:r>
              <a:rPr lang="es-MX" b="1" i="1" dirty="0" smtClean="0"/>
              <a:t>huecos» </a:t>
            </a:r>
            <a:r>
              <a:rPr lang="es-MX" dirty="0" smtClean="0"/>
              <a:t>y </a:t>
            </a:r>
            <a:r>
              <a:rPr lang="es-MX" dirty="0"/>
              <a:t>posteriormente le asignamos los valores.</a:t>
            </a:r>
          </a:p>
          <a:p>
            <a:r>
              <a:rPr lang="es-MX" dirty="0"/>
              <a:t>	</a:t>
            </a:r>
            <a:r>
              <a:rPr lang="es-MX" dirty="0" smtClean="0">
                <a:solidFill>
                  <a:srgbClr val="04C043"/>
                </a:solidFill>
              </a:rPr>
              <a:t>*</a:t>
            </a:r>
            <a:r>
              <a:rPr lang="es-MX" dirty="0" smtClean="0"/>
              <a:t>JDBC </a:t>
            </a:r>
            <a:r>
              <a:rPr lang="es-MX" dirty="0"/>
              <a:t>se encarga de «</a:t>
            </a:r>
            <a:r>
              <a:rPr lang="es-MX" b="1" i="1" dirty="0" err="1"/>
              <a:t>precompilar</a:t>
            </a:r>
            <a:r>
              <a:rPr lang="es-MX" b="1" i="1" dirty="0"/>
              <a:t>» la </a:t>
            </a:r>
            <a:r>
              <a:rPr lang="es-MX" dirty="0" smtClean="0"/>
              <a:t>consulta </a:t>
            </a:r>
            <a:r>
              <a:rPr lang="es-MX" dirty="0"/>
              <a:t>antes de enviarla, evitando </a:t>
            </a:r>
            <a:r>
              <a:rPr lang="es-MX" dirty="0" smtClean="0"/>
              <a:t>código malicioso (</a:t>
            </a:r>
            <a:r>
              <a:rPr lang="es-MX" sz="1600" b="1" i="1" dirty="0"/>
              <a:t>inyección de SQL</a:t>
            </a:r>
            <a:r>
              <a:rPr lang="es-MX" dirty="0" smtClean="0"/>
              <a:t>).</a:t>
            </a:r>
            <a:endParaRPr lang="es-MX" sz="16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	</a:t>
            </a:r>
            <a:endParaRPr lang="es-MX" b="1" dirty="0" smtClean="0">
              <a:solidFill>
                <a:srgbClr val="F33784"/>
              </a:solidFill>
              <a:latin typeface="Arial Black" panose="020B0A040201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7" y="53720"/>
            <a:ext cx="1437408" cy="142719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17" y="2747408"/>
            <a:ext cx="5902849" cy="372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661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abstracta" title="imagen abstracta">
            <a:extLst>
              <a:ext uri="{FF2B5EF4-FFF2-40B4-BE49-F238E27FC236}">
                <a16:creationId xmlns:a16="http://schemas.microsoft.com/office/drawing/2014/main" xmlns="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2"/>
          <a:stretch/>
        </p:blipFill>
        <p:spPr>
          <a:xfrm>
            <a:off x="-71017" y="-1485"/>
            <a:ext cx="12263015" cy="682293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4273BD65-CFF3-40DD-939C-97A942BD80EE}"/>
              </a:ext>
            </a:extLst>
          </p:cNvPr>
          <p:cNvSpPr/>
          <p:nvPr/>
        </p:nvSpPr>
        <p:spPr>
          <a:xfrm>
            <a:off x="-71014" y="-29028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854" y="2630091"/>
            <a:ext cx="6609256" cy="2068231"/>
          </a:xfrm>
        </p:spPr>
        <p:txBody>
          <a:bodyPr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5400" b="0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jalla One" panose="02000506040000020004" pitchFamily="2" charset="0"/>
                <a:ea typeface="Arimo" panose="020B0604020202020204" pitchFamily="34" charset="0"/>
                <a:cs typeface="Arimo" panose="020B0604020202020204" pitchFamily="34" charset="0"/>
              </a:rPr>
              <a:t>Practiquemos…</a:t>
            </a:r>
            <a:endParaRPr lang="es-ES" sz="6000" b="0" dirty="0">
              <a:solidFill>
                <a:srgbClr val="04C0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jalla One" panose="02000506040000020004" pitchFamily="2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xmlns="" id="{9FDCAA0A-980E-4E01-8FDA-B5368F091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15" y="4821810"/>
            <a:ext cx="6609256" cy="450503"/>
          </a:xfrm>
        </p:spPr>
        <p:txBody>
          <a:bodyPr rtlCol="0"/>
          <a:lstStyle/>
          <a:p>
            <a:pPr rtl="0"/>
            <a:r>
              <a:rPr lang="es-ES" b="1" dirty="0" smtClean="0">
                <a:solidFill>
                  <a:schemeClr val="bg1"/>
                </a:solidFill>
              </a:rPr>
              <a:t>LET’S GO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9" name="Rectángulo: Una sola esquina cortada 28" descr="Cuadrado de énfasis de pie de página">
            <a:extLst>
              <a:ext uri="{FF2B5EF4-FFF2-40B4-BE49-F238E27FC236}">
                <a16:creationId xmlns:a16="http://schemas.microsoft.com/office/drawing/2014/main" xmlns="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0" name="Marcador de número de diapositiva 5">
            <a:extLst>
              <a:ext uri="{FF2B5EF4-FFF2-40B4-BE49-F238E27FC236}">
                <a16:creationId xmlns:a16="http://schemas.microsoft.com/office/drawing/2014/main" xmlns="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2402470" y="1856349"/>
            <a:ext cx="6609256" cy="558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dirty="0" smtClean="0"/>
              <a:t>VAMOS AL IDE…</a:t>
            </a:r>
            <a:br>
              <a:rPr lang="es-ES" dirty="0" smtClean="0"/>
            </a:br>
            <a:endParaRPr lang="es-ES" sz="1800" b="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91355" y="1740325"/>
            <a:ext cx="9096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¡</a:t>
            </a:r>
            <a:r>
              <a:rPr lang="es-ES" sz="6000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MUCHAS GRACIAS!</a:t>
            </a:r>
          </a:p>
          <a:p>
            <a:pPr algn="ctr" rtl="0"/>
            <a:endParaRPr lang="es-ES" sz="6000" dirty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>
              <a:solidFill>
                <a:srgbClr val="0070C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D3D669A-A679-4B26-8E6C-F800D4276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87" y="2695241"/>
            <a:ext cx="2322284" cy="31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Edificio" title="Edificio">
            <a:extLst>
              <a:ext uri="{FF2B5EF4-FFF2-40B4-BE49-F238E27FC236}">
                <a16:creationId xmlns:a16="http://schemas.microsoft.com/office/drawing/2014/main" xmlns="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/>
          <a:stretch/>
        </p:blipFill>
        <p:spPr>
          <a:xfrm>
            <a:off x="2228961" y="-8975"/>
            <a:ext cx="9963038" cy="685282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</a:extLst>
          </p:cNvPr>
          <p:cNvSpPr/>
          <p:nvPr/>
        </p:nvSpPr>
        <p:spPr>
          <a:xfrm>
            <a:off x="571500" y="-8907"/>
            <a:ext cx="11620499" cy="688126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Analista desarrollado</a:t>
            </a:r>
            <a:endParaRPr lang="es-E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pSp>
        <p:nvGrpSpPr>
          <p:cNvPr id="2" name="Grupo 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xmlns="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3" name="Gráfico 12" descr="Cuadrado abierto ">
              <a:extLst>
                <a:ext uri="{FF2B5EF4-FFF2-40B4-BE49-F238E27FC236}">
                  <a16:creationId xmlns:a16="http://schemas.microsoft.com/office/drawing/2014/main" xmlns="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3886241"/>
            <a:ext cx="4351910" cy="540563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Ing.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Jorge Abraham Torres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" name="Rectángulo: Una sola esquina cortada 11" descr="Énfasis de cuadro de pie de página">
            <a:extLst>
              <a:ext uri="{FF2B5EF4-FFF2-40B4-BE49-F238E27FC236}">
                <a16:creationId xmlns:a16="http://schemas.microsoft.com/office/drawing/2014/main" xmlns="" id="{2DFF522F-AF68-4632-B55E-C71590EC951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xmlns="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/>
              <a:t>2</a:t>
            </a:fld>
            <a:endParaRPr lang="es-ES" dirty="0"/>
          </a:p>
        </p:txBody>
      </p:sp>
      <p:grpSp>
        <p:nvGrpSpPr>
          <p:cNvPr id="20" name="Grupo 1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6326106" y="1166645"/>
            <a:ext cx="4660981" cy="4662656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131333" y="1918977"/>
            <a:ext cx="3620640" cy="57265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400" b="1" dirty="0" smtClean="0">
                <a:solidFill>
                  <a:srgbClr val="038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INSTRUCTOR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057377" y="2744768"/>
            <a:ext cx="3842017" cy="24368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-Analista programador</a:t>
            </a:r>
          </a:p>
          <a:p>
            <a:pPr algn="l">
              <a:lnSpc>
                <a:spcPct val="10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-Administrador de bases de datos.</a:t>
            </a: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02" y="801224"/>
            <a:ext cx="2890556" cy="28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8" y="952720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AGENDA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4084486" y="514908"/>
            <a:ext cx="6445488" cy="591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520764" y="1126649"/>
            <a:ext cx="5644211" cy="49741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TEMAS A DESARROLLAR</a:t>
            </a:r>
          </a:p>
          <a:p>
            <a:endParaRPr lang="es-MX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Concurrencia.</a:t>
            </a:r>
            <a:endParaRPr lang="es-MX" sz="2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Persistencia.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Práctica</a:t>
            </a:r>
          </a:p>
          <a:p>
            <a:pPr algn="l">
              <a:lnSpc>
                <a:spcPct val="150000"/>
              </a:lnSpc>
            </a:pPr>
            <a:endParaRPr lang="es-MX" sz="2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48" y="2989817"/>
            <a:ext cx="1982049" cy="19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235553" y="-22259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12" y="730728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Hilos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300318" y="510154"/>
            <a:ext cx="6106426" cy="5370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000" b="0" i="0" u="none" strike="noStrike" kern="1200" cap="none" spc="6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86" y="1637247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2" y="3343329"/>
            <a:ext cx="2771651" cy="275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ángulo 20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3781089" y="468145"/>
            <a:ext cx="7697162" cy="5921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Fjalla One" panose="02000506040000020004" pitchFamily="2" charset="0"/>
            </a:endParaRPr>
          </a:p>
        </p:txBody>
      </p:sp>
      <p:pic>
        <p:nvPicPr>
          <p:cNvPr id="1028" name="Picture 4" descr="Threads_Un_unico_hil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5"/>
          <a:stretch/>
        </p:blipFill>
        <p:spPr bwMode="auto">
          <a:xfrm>
            <a:off x="4493715" y="942429"/>
            <a:ext cx="6984536" cy="181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reads_Varios_hil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9"/>
          <a:stretch/>
        </p:blipFill>
        <p:spPr bwMode="auto">
          <a:xfrm>
            <a:off x="5163599" y="2850342"/>
            <a:ext cx="5838825" cy="353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/>
          <p:cNvSpPr/>
          <p:nvPr/>
        </p:nvSpPr>
        <p:spPr>
          <a:xfrm>
            <a:off x="4017264" y="505400"/>
            <a:ext cx="4060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Programa con un solo hilo</a:t>
            </a:r>
            <a:endParaRPr lang="es-MX" sz="24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4022094" y="2698155"/>
            <a:ext cx="3158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Programa multihilos</a:t>
            </a:r>
            <a:endParaRPr lang="es-MX" sz="24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48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405137" y="636384"/>
            <a:ext cx="11144132" cy="5997891"/>
            <a:chOff x="252031" y="655467"/>
            <a:chExt cx="6845453" cy="5952161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5</a:t>
            </a:fld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486951" y="384089"/>
            <a:ext cx="4054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Hilos </a:t>
            </a:r>
            <a:r>
              <a:rPr lang="es-MX" sz="32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class</a:t>
            </a:r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en Java</a:t>
            </a:r>
            <a:endParaRPr lang="es-MX" sz="32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07664" y="1001038"/>
            <a:ext cx="1041507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MX" b="1" dirty="0" smtClean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Programa</a:t>
            </a:r>
            <a:r>
              <a:rPr lang="es-MX" b="1" dirty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conjunto de instrucciones </a:t>
            </a:r>
            <a:r>
              <a:rPr lang="es-MX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y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datos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Es un ente estático. Un texto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que indica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qué hacer con unas variables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</a:t>
            </a:r>
          </a:p>
          <a:p>
            <a:pPr algn="just"/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Proceso</a:t>
            </a:r>
            <a:r>
              <a:rPr lang="es-MX" b="1" dirty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 un programa en ejecución, un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ente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dinámico. Lleva asociado un estado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ejecución (registros, contador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programa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…:bloque de control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proceso).</a:t>
            </a:r>
          </a:p>
          <a:p>
            <a:pPr algn="just"/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Dos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procesos son concurrentes (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hay multiprocesamiento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 cuando haya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solapamiento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la ejecución de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sus instrucciones.</a:t>
            </a:r>
          </a:p>
          <a:p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Tienen su propia pila, sus propios valores de registros y valor del contador de programa.</a:t>
            </a: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</a:p>
          <a:p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El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soporte para multiprocesamiento nos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 da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el sistema operativo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programación un hilo es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componente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un proceso. </a:t>
            </a:r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proceso tiene al menos un hilo, pero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puede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tener más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Permiten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que un proceso 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haga más de </a:t>
            </a:r>
            <a:r>
              <a:rPr lang="es-MX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tarea 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 la </a:t>
            </a:r>
            <a:r>
              <a:rPr lang="es-MX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vez.</a:t>
            </a:r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007665" y="2168363"/>
            <a:ext cx="10541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MX" dirty="0">
              <a:solidFill>
                <a:schemeClr val="tx2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504" y="3900222"/>
            <a:ext cx="2725907" cy="27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405138" y="968864"/>
            <a:ext cx="11144130" cy="5745596"/>
            <a:chOff x="252032" y="985412"/>
            <a:chExt cx="6845452" cy="570179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2" y="985412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just"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436879" y="384089"/>
            <a:ext cx="6966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MX" sz="2400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MULTIPROCESO vs. </a:t>
            </a:r>
            <a:r>
              <a:rPr lang="es-MX" sz="24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MULTIHILO </a:t>
            </a:r>
            <a:r>
              <a:rPr kumimoji="0" lang="es-MX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 </a:t>
            </a:r>
            <a:r>
              <a:rPr kumimoji="0" lang="es-MX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5D74D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  <a:endParaRPr kumimoji="0" lang="es-MX" sz="3200" b="1" i="0" u="none" strike="noStrike" kern="1200" cap="none" spc="0" normalizeH="0" baseline="0" noProof="0" dirty="0">
              <a:ln>
                <a:noFill/>
              </a:ln>
              <a:solidFill>
                <a:srgbClr val="05D74D"/>
              </a:solidFill>
              <a:effectLst/>
              <a:uLnTx/>
              <a:uFillTx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578" y="1059177"/>
            <a:ext cx="2056534" cy="204192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988657" y="1787768"/>
            <a:ext cx="10415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050" name="Picture 2" descr="S.O. - Procesos y Administración del Procesad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4" b="13670"/>
          <a:stretch/>
        </p:blipFill>
        <p:spPr bwMode="auto">
          <a:xfrm>
            <a:off x="5035555" y="2919713"/>
            <a:ext cx="6418452" cy="386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1060948" y="1316281"/>
            <a:ext cx="104150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Los procesos son entes pesados, situados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 espacios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memoria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diferentes.</a:t>
            </a:r>
          </a:p>
          <a:p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Dificultad de comunicación</a:t>
            </a: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Lentitud en el cambio de contexto</a:t>
            </a: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Los hilos son entes ligeros, situados en el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mismo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espacio de memoria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Comparten espacio de memoria</a:t>
            </a: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Tienen su propia pila, variables y CP </a:t>
            </a: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Cambios de contexto más rápidos.</a:t>
            </a:r>
            <a:endParaRPr lang="es-E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532354" y="4868790"/>
            <a:ext cx="3969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Administración de procesos</a:t>
            </a:r>
            <a:endParaRPr lang="es-MX" sz="24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551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405137" y="636384"/>
            <a:ext cx="11144132" cy="5997891"/>
            <a:chOff x="252031" y="655467"/>
            <a:chExt cx="6845453" cy="5952161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672302" y="316817"/>
            <a:ext cx="66634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CLASE THREAD </a:t>
            </a:r>
            <a:r>
              <a:rPr lang="es-MX" sz="3200" b="1" dirty="0" err="1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class</a:t>
            </a:r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en Java</a:t>
            </a:r>
            <a:endParaRPr lang="es-MX" sz="32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07664" y="1001038"/>
            <a:ext cx="108795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MX" b="1" dirty="0" smtClean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Cada hilo de ejecución de </a:t>
            </a:r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nuestras aplicaciones </a:t>
            </a:r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 asocia a una instancia </a:t>
            </a:r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</a:t>
            </a:r>
            <a:r>
              <a:rPr lang="es-MX" sz="1600" b="1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Thread</a:t>
            </a:r>
            <a:r>
              <a:rPr lang="es-MX" sz="1600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</a:t>
            </a:r>
          </a:p>
          <a:p>
            <a:endParaRPr lang="es-MX" sz="16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sz="16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Sus métodos básicos son:  </a:t>
            </a:r>
            <a:r>
              <a:rPr lang="es-MX" sz="1600" b="1" i="1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public</a:t>
            </a:r>
            <a:r>
              <a:rPr lang="es-MX" sz="1600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600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void</a:t>
            </a:r>
            <a:r>
              <a:rPr lang="es-MX" sz="1600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run</a:t>
            </a:r>
            <a:r>
              <a:rPr lang="es-MX" sz="1600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()</a:t>
            </a:r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</a:t>
            </a:r>
            <a:r>
              <a:rPr lang="es-MX" sz="1600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public</a:t>
            </a:r>
            <a:r>
              <a:rPr lang="es-MX" sz="1600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600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void</a:t>
            </a:r>
            <a:r>
              <a:rPr lang="es-MX" sz="1600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600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start</a:t>
            </a:r>
            <a:r>
              <a:rPr lang="es-MX" sz="1600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()</a:t>
            </a:r>
            <a:r>
              <a:rPr lang="es-MX" sz="16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s-MX" sz="16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007665" y="2168363"/>
            <a:ext cx="10541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MX" dirty="0">
              <a:solidFill>
                <a:schemeClr val="tx2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453" y="738206"/>
            <a:ext cx="2725907" cy="27065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24" y="2045404"/>
            <a:ext cx="5896353" cy="29016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410" y="4418359"/>
            <a:ext cx="6416718" cy="1696437"/>
          </a:xfrm>
          <a:prstGeom prst="rect">
            <a:avLst/>
          </a:prstGeom>
        </p:spPr>
      </p:pic>
      <p:cxnSp>
        <p:nvCxnSpPr>
          <p:cNvPr id="8" name="Conector angular 7"/>
          <p:cNvCxnSpPr/>
          <p:nvPr/>
        </p:nvCxnSpPr>
        <p:spPr>
          <a:xfrm>
            <a:off x="3694670" y="2681416"/>
            <a:ext cx="3897449" cy="2439844"/>
          </a:xfrm>
          <a:prstGeom prst="bentConnector3">
            <a:avLst>
              <a:gd name="adj1" fmla="val 1156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52" y="0"/>
            <a:ext cx="9710624" cy="1189038"/>
          </a:xfrm>
        </p:spPr>
        <p:txBody>
          <a:bodyPr rtlCol="0"/>
          <a:lstStyle/>
          <a:p>
            <a:r>
              <a:rPr lang="es-MX" dirty="0" smtClean="0"/>
              <a:t>ESTADOS DE UN HILO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874419" y="267314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8663" y="1130981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rtl="0">
              <a:buAutoNum type="arabicPeriod"/>
            </a:pPr>
            <a:r>
              <a:rPr lang="es-ES" dirty="0" smtClean="0">
                <a:solidFill>
                  <a:srgbClr val="05D74D"/>
                </a:solidFill>
              </a:rPr>
              <a:t>New</a:t>
            </a:r>
          </a:p>
          <a:p>
            <a:pPr marL="342900" indent="-342900" rtl="0">
              <a:buAutoNum type="arabicPeriod"/>
            </a:pPr>
            <a:r>
              <a:rPr lang="es-ES" dirty="0" smtClean="0">
                <a:solidFill>
                  <a:srgbClr val="05D74D"/>
                </a:solidFill>
              </a:rPr>
              <a:t>Start</a:t>
            </a:r>
          </a:p>
          <a:p>
            <a:pPr marL="342900" indent="-342900" rtl="0">
              <a:buAutoNum type="arabicPeriod"/>
            </a:pPr>
            <a:r>
              <a:rPr lang="es-ES" dirty="0" smtClean="0">
                <a:solidFill>
                  <a:srgbClr val="05D74D"/>
                </a:solidFill>
              </a:rPr>
              <a:t>Runnable</a:t>
            </a:r>
          </a:p>
          <a:p>
            <a:pPr marL="342900" indent="-342900" rtl="0">
              <a:buAutoNum type="arabicPeriod"/>
            </a:pPr>
            <a:r>
              <a:rPr lang="es-ES" dirty="0" smtClean="0">
                <a:solidFill>
                  <a:srgbClr val="05D74D"/>
                </a:solidFill>
              </a:rPr>
              <a:t>Blocked</a:t>
            </a:r>
          </a:p>
          <a:p>
            <a:pPr marL="342900" indent="-342900" rtl="0">
              <a:buAutoNum type="arabicPeriod"/>
            </a:pPr>
            <a:r>
              <a:rPr lang="es-ES" dirty="0" smtClean="0">
                <a:solidFill>
                  <a:srgbClr val="05D74D"/>
                </a:solidFill>
              </a:rPr>
              <a:t>Waiting</a:t>
            </a:r>
          </a:p>
          <a:p>
            <a:pPr marL="342900" indent="-342900" rtl="0">
              <a:buAutoNum type="arabicPeriod"/>
            </a:pPr>
            <a:r>
              <a:rPr lang="es-ES" dirty="0" smtClean="0">
                <a:solidFill>
                  <a:srgbClr val="05D74D"/>
                </a:solidFill>
              </a:rPr>
              <a:t>Terminated</a:t>
            </a:r>
          </a:p>
          <a:p>
            <a:pPr rtl="0"/>
            <a:endParaRPr lang="es-ES" dirty="0">
              <a:solidFill>
                <a:srgbClr val="05D74D"/>
              </a:solidFill>
            </a:endParaRPr>
          </a:p>
          <a:p>
            <a:pPr rtl="0"/>
            <a:endParaRPr lang="es-ES" dirty="0" smtClean="0">
              <a:solidFill>
                <a:srgbClr val="05D74D"/>
              </a:solidFill>
            </a:endParaRPr>
          </a:p>
          <a:p>
            <a:pPr rtl="0"/>
            <a:endParaRPr lang="es-ES" dirty="0">
              <a:solidFill>
                <a:srgbClr val="05D74D"/>
              </a:solidFill>
            </a:endParaRPr>
          </a:p>
          <a:p>
            <a:pPr rtl="0"/>
            <a:endParaRPr lang="es-ES" dirty="0" smtClean="0">
              <a:solidFill>
                <a:srgbClr val="05D74D"/>
              </a:solidFill>
            </a:endParaRPr>
          </a:p>
          <a:p>
            <a:pPr rtl="0"/>
            <a:endParaRPr lang="es-ES" dirty="0">
              <a:solidFill>
                <a:srgbClr val="05D74D"/>
              </a:solidFill>
            </a:endParaRPr>
          </a:p>
          <a:p>
            <a:pPr rtl="0"/>
            <a:endParaRPr lang="es-ES" dirty="0" smtClean="0">
              <a:solidFill>
                <a:srgbClr val="05D74D"/>
              </a:solidFill>
            </a:endParaRPr>
          </a:p>
          <a:p>
            <a:pPr rtl="0"/>
            <a:endParaRPr lang="es-ES" dirty="0">
              <a:solidFill>
                <a:srgbClr val="05D74D"/>
              </a:solidFill>
            </a:endParaRPr>
          </a:p>
          <a:p>
            <a:pPr rtl="0"/>
            <a:endParaRPr lang="es-ES" dirty="0" smtClean="0">
              <a:solidFill>
                <a:srgbClr val="05D74D"/>
              </a:solidFill>
            </a:endParaRPr>
          </a:p>
          <a:p>
            <a:pPr rtl="0"/>
            <a:endParaRPr lang="es-ES" dirty="0">
              <a:solidFill>
                <a:srgbClr val="05D74D"/>
              </a:solidFill>
            </a:endParaRPr>
          </a:p>
          <a:p>
            <a:pPr rtl="0"/>
            <a:endParaRPr lang="es-ES" dirty="0" smtClean="0">
              <a:solidFill>
                <a:srgbClr val="05D74D"/>
              </a:solidFill>
            </a:endParaRPr>
          </a:p>
          <a:p>
            <a:pPr rtl="0"/>
            <a:endParaRPr lang="es-ES" dirty="0" smtClean="0">
              <a:solidFill>
                <a:srgbClr val="05D74D"/>
              </a:solidFill>
            </a:endParaRPr>
          </a:p>
          <a:p>
            <a:pPr marL="342900" indent="-342900" rtl="0">
              <a:buAutoNum type="arabicPeriod"/>
            </a:pPr>
            <a:endParaRPr lang="es-ES" dirty="0">
              <a:solidFill>
                <a:srgbClr val="05D74D"/>
              </a:solidFill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61" y="4467528"/>
            <a:ext cx="2105391" cy="20904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656" y="1225096"/>
            <a:ext cx="7181850" cy="523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4129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17" y="-24266"/>
            <a:ext cx="9710624" cy="1189038"/>
          </a:xfrm>
        </p:spPr>
        <p:txBody>
          <a:bodyPr rtlCol="0"/>
          <a:lstStyle/>
          <a:p>
            <a:r>
              <a:rPr lang="es-MX" dirty="0" smtClean="0"/>
              <a:t>Otras OPCIONES de hilos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8212687" y="232933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46611" y="1130982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084" y="14546"/>
            <a:ext cx="1109973" cy="1102087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876608" y="967248"/>
            <a:ext cx="1041507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MX" b="1" dirty="0" smtClean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dirty="0" smtClean="0">
                <a:solidFill>
                  <a:srgbClr val="05D74D"/>
                </a:solidFill>
              </a:rPr>
              <a:t>* RUNNABLE</a:t>
            </a:r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  <a:r>
              <a:rPr lang="es-MX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interfaz, si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nuestra clase ya hereda de </a:t>
            </a:r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 puede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heredar de </a:t>
            </a:r>
            <a:r>
              <a:rPr lang="es-MX" b="1" i="1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Thread</a:t>
            </a:r>
            <a:r>
              <a:rPr lang="es-MX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 cual </a:t>
            </a:r>
            <a:r>
              <a:rPr lang="es-MX" i="1" dirty="0" smtClean="0"/>
              <a:t>tiene </a:t>
            </a:r>
            <a:r>
              <a:rPr lang="es-MX" i="1" dirty="0"/>
              <a:t>un </a:t>
            </a:r>
            <a:r>
              <a:rPr lang="es-MX" i="1" dirty="0" smtClean="0"/>
              <a:t>constructor </a:t>
            </a:r>
          </a:p>
          <a:p>
            <a:r>
              <a:rPr lang="es-MX" i="1" dirty="0" smtClean="0"/>
              <a:t>que </a:t>
            </a:r>
            <a:r>
              <a:rPr lang="es-MX" i="1" dirty="0"/>
              <a:t>permite</a:t>
            </a:r>
            <a:r>
              <a:rPr lang="es-MX" b="1" i="1" dirty="0"/>
              <a:t> </a:t>
            </a:r>
            <a:r>
              <a:rPr lang="es-MX" dirty="0" smtClean="0"/>
              <a:t>pasar </a:t>
            </a:r>
            <a:r>
              <a:rPr lang="es-MX" dirty="0"/>
              <a:t>como argumento un </a:t>
            </a:r>
            <a:r>
              <a:rPr lang="es-MX" b="1" i="1" dirty="0" err="1" smtClean="0"/>
              <a:t>Runnable</a:t>
            </a:r>
            <a:r>
              <a:rPr lang="es-MX" b="1" i="1" dirty="0" smtClean="0"/>
              <a:t>.</a:t>
            </a:r>
          </a:p>
          <a:p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				</a:t>
            </a:r>
            <a:r>
              <a:rPr lang="es-MX" b="1" dirty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                    * </a:t>
            </a:r>
            <a:r>
              <a:rPr lang="es-MX" b="1" dirty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CALLABLE&lt;V</a:t>
            </a:r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&gt;:</a:t>
            </a:r>
            <a:r>
              <a:rPr lang="es-MX" dirty="0"/>
              <a:t> </a:t>
            </a:r>
            <a:r>
              <a:rPr lang="es-MX" dirty="0" smtClean="0"/>
              <a:t>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 un </a:t>
            </a:r>
            <a:r>
              <a:rPr lang="es-MX" b="1" dirty="0" err="1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Runnable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que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          								   puede devolver un valor.</a:t>
            </a:r>
          </a:p>
          <a:p>
            <a:endParaRPr lang="es-MX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b="1" dirty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EXECUTORs: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Separar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 administración de los hilos del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resto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la aplicación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r>
              <a:rPr lang="es-MX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</a:t>
            </a:r>
            <a:r>
              <a:rPr lang="es-MX" b="1" i="1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Executor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soporta el lanzamiento </a:t>
            </a:r>
            <a:r>
              <a:rPr lang="es-MX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nuevas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tareas, bajo demanda.</a:t>
            </a: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</a:t>
            </a:r>
            <a:r>
              <a:rPr lang="es-MX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ExecutorService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añade a la anterior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características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que permiten administrar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el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ciclo de vida.</a:t>
            </a: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</a:t>
            </a:r>
            <a:r>
              <a:rPr lang="es-MX" b="1" i="1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ScheduledExecutorService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añade a </a:t>
            </a:r>
            <a:r>
              <a:rPr lang="es-MX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anterior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 posibilidad de ejecutar tareas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periódicas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endParaRPr lang="es-MX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553" y="1294716"/>
            <a:ext cx="4431183" cy="175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75" y="2156286"/>
            <a:ext cx="5284337" cy="317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03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38_TF56051434" id="{50013F39-82E1-4F2C-B45F-E88CEF3217A6}" vid="{107187C2-53F5-441E-92D4-5A4C5250CEA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clara</Template>
  <TotalTime>0</TotalTime>
  <Words>541</Words>
  <Application>Microsoft Office PowerPoint</Application>
  <PresentationFormat>Panorámica</PresentationFormat>
  <Paragraphs>1800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Arimo</vt:lpstr>
      <vt:lpstr>Calibri</vt:lpstr>
      <vt:lpstr>Consolas</vt:lpstr>
      <vt:lpstr>Fjalla One</vt:lpstr>
      <vt:lpstr>Times New Roman</vt:lpstr>
      <vt:lpstr>Wingdings</vt:lpstr>
      <vt:lpstr>Tema de Office</vt:lpstr>
      <vt:lpstr>Comunidad Java Full Stack Nicaragua</vt:lpstr>
      <vt:lpstr>Presentación de PowerPoint</vt:lpstr>
      <vt:lpstr>AGENDA</vt:lpstr>
      <vt:lpstr>Hilos</vt:lpstr>
      <vt:lpstr>Presentación de PowerPoint</vt:lpstr>
      <vt:lpstr>Presentación de PowerPoint</vt:lpstr>
      <vt:lpstr>Presentación de PowerPoint</vt:lpstr>
      <vt:lpstr>ESTADOS DE UN HILO EN </vt:lpstr>
      <vt:lpstr>Otras OPCIONES de hilos en </vt:lpstr>
      <vt:lpstr>Conexión A BASES DE DATOS en </vt:lpstr>
      <vt:lpstr>Tipos de conexión en </vt:lpstr>
      <vt:lpstr>CONSULTAS Y RESULTADOS EN </vt:lpstr>
      <vt:lpstr>CONSULTAS Y RESULTADOS EN </vt:lpstr>
      <vt:lpstr>Practiquemos…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2020-04-24T18:13:10Z</dcterms:created>
  <dcterms:modified xsi:type="dcterms:W3CDTF">2020-06-08T23:41:35Z</dcterms:modified>
</cp:coreProperties>
</file>